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7" r:id="rId10"/>
    <p:sldId id="268" r:id="rId11"/>
    <p:sldId id="26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2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55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27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11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69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84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553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648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27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760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02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99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2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8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367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0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13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79A2E3A-88DD-4B27-909A-4031901CC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3822B-ED40-964E-BAAB-E0119FDAA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2" y="609601"/>
            <a:ext cx="9285822" cy="3402562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Dynamics of an Epidemic Network Model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2FC9FC5-AE70-47F7-97E7-DD8418F0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A3F7A-C642-ED46-B392-C7972C3B8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67276"/>
            <a:ext cx="9285822" cy="92392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Hitesh </a:t>
            </a:r>
            <a:r>
              <a:rPr lang="en-US" sz="2200" dirty="0" err="1">
                <a:solidFill>
                  <a:srgbClr val="E6E6E6"/>
                </a:solidFill>
              </a:rPr>
              <a:t>Bahar</a:t>
            </a:r>
            <a:r>
              <a:rPr lang="en-US" sz="2200" dirty="0">
                <a:solidFill>
                  <a:srgbClr val="E6E6E6"/>
                </a:solidFill>
              </a:rPr>
              <a:t> 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E6E6E6"/>
                </a:solidFill>
              </a:rPr>
              <a:t>Matthew Mietchen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6211A9-0224-42CE-8B84-2223FD5F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028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2986-56BC-1749-97ED-E2D07645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CE66-7CCD-3F42-BD42-89B8C18A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3 graphs and 3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0C32-3B8F-D14A-80F7-6DF33F52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1.2)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7088-939A-D043-AE41-0AA66E330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3 graphs and 3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3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320B-E254-1641-B09C-799E01A3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2986"/>
          </a:xfrm>
        </p:spPr>
        <p:txBody>
          <a:bodyPr/>
          <a:lstStyle/>
          <a:p>
            <a:r>
              <a:rPr lang="en-US" dirty="0"/>
              <a:t>Meta-population network model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9432-A79E-6C4A-9CCC-A05F9177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Question:</a:t>
            </a:r>
          </a:p>
          <a:p>
            <a:pPr lvl="1"/>
            <a:r>
              <a:rPr lang="en-US" dirty="0"/>
              <a:t>Does patient transfers between hospitals have an effect on the Spread of MRSA</a:t>
            </a:r>
          </a:p>
          <a:p>
            <a:endParaRPr lang="en-US" dirty="0"/>
          </a:p>
          <a:p>
            <a:r>
              <a:rPr lang="en-US" dirty="0"/>
              <a:t>Metapopulation model structure </a:t>
            </a:r>
          </a:p>
          <a:p>
            <a:pPr lvl="1"/>
            <a:r>
              <a:rPr lang="en-US" dirty="0"/>
              <a:t>Infection spreads within Hospitals</a:t>
            </a:r>
          </a:p>
          <a:p>
            <a:pPr lvl="2"/>
            <a:r>
              <a:rPr lang="en-US" dirty="0"/>
              <a:t>100 hospitals w/ SIS model per hospital</a:t>
            </a:r>
          </a:p>
          <a:p>
            <a:pPr lvl="1"/>
            <a:r>
              <a:rPr lang="en-US" dirty="0"/>
              <a:t>Patient Transfers link the hospitals</a:t>
            </a:r>
          </a:p>
          <a:p>
            <a:pPr lvl="2"/>
            <a:r>
              <a:rPr lang="en-US" dirty="0"/>
              <a:t>probability of a colonized patient being transferred (per day)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4E6A-5355-F049-AD73-18769B48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922"/>
            <a:ext cx="9905998" cy="914400"/>
          </a:xfrm>
        </p:spPr>
        <p:txBody>
          <a:bodyPr/>
          <a:lstStyle/>
          <a:p>
            <a:r>
              <a:rPr lang="en-US" dirty="0"/>
              <a:t>Meta-population results (both)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67ACB-443D-8443-948B-06786A88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8" y="1313321"/>
            <a:ext cx="3711889" cy="2640091"/>
          </a:xfrm>
          <a:prstGeom prst="rect">
            <a:avLst/>
          </a:prstGeom>
        </p:spPr>
      </p:pic>
      <p:pic>
        <p:nvPicPr>
          <p:cNvPr id="9" name="Picture 8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F5A66D08-D064-5548-AA91-C5D154F3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92" y="1313322"/>
            <a:ext cx="3711890" cy="26400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1ECC4-DC39-584B-9593-C916C490BD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990092" y="4062309"/>
            <a:ext cx="3711890" cy="265271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CEA275C-12A5-FC47-9667-1EB10862C92F}"/>
              </a:ext>
            </a:extLst>
          </p:cNvPr>
          <p:cNvSpPr/>
          <p:nvPr/>
        </p:nvSpPr>
        <p:spPr>
          <a:xfrm>
            <a:off x="5550794" y="2356834"/>
            <a:ext cx="1171978" cy="55379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2A4A-B24C-EA47-8DC0-7710ACD3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challenges (both)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8435-942E-9041-9802-774D19BEE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Recoding graphs not based on Euclidean distance</a:t>
            </a:r>
          </a:p>
          <a:p>
            <a:pPr lvl="1"/>
            <a:r>
              <a:rPr lang="en-US" dirty="0"/>
              <a:t>Implement the SIS model into each patch or node in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7288-B3DF-C24C-9CD4-6CBB4612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/ future work (both)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0460-FFF8-2740-85EC-F8B491B0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5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9A30C-A8C7-4C43-A895-652E3653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en-US" sz="3600" dirty="0"/>
              <a:t>Background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801F-BC4D-D343-8732-A7D0C0E9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Antimicrobial Resistance (AMR) is a major challenge</a:t>
            </a:r>
          </a:p>
          <a:p>
            <a:pPr lvl="1"/>
            <a:r>
              <a:rPr lang="en-US" dirty="0"/>
              <a:t>i.e. MRSA (methicillin resistant staphylococcus aureus)</a:t>
            </a:r>
          </a:p>
          <a:p>
            <a:endParaRPr lang="en-US" dirty="0"/>
          </a:p>
          <a:p>
            <a:r>
              <a:rPr lang="en-US" dirty="0"/>
              <a:t>Disease transmission in hospitals are difficult to study</a:t>
            </a:r>
          </a:p>
          <a:p>
            <a:pPr lvl="1"/>
            <a:r>
              <a:rPr lang="en-US" dirty="0"/>
              <a:t>Disease models help to understand transmission dynamics</a:t>
            </a:r>
          </a:p>
          <a:p>
            <a:pPr lvl="1"/>
            <a:r>
              <a:rPr lang="en-US" dirty="0"/>
              <a:t>Pathogen colonization vs infection</a:t>
            </a:r>
          </a:p>
          <a:p>
            <a:pPr lvl="1"/>
            <a:endParaRPr lang="en-US" dirty="0"/>
          </a:p>
          <a:p>
            <a:r>
              <a:rPr lang="en-US" dirty="0"/>
              <a:t>Intra-hospital vs inter-hospital transmission</a:t>
            </a:r>
          </a:p>
          <a:p>
            <a:pPr lvl="1"/>
            <a:r>
              <a:rPr lang="en-US" dirty="0"/>
              <a:t>Pathogen transmission within a hospital is extremely complicated</a:t>
            </a:r>
          </a:p>
          <a:p>
            <a:pPr lvl="1"/>
            <a:r>
              <a:rPr lang="en-US" dirty="0"/>
              <a:t>Creates a meta-population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7B32-D3D2-924C-BF9D-93250299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5054"/>
            <a:ext cx="9905998" cy="910107"/>
          </a:xfrm>
        </p:spPr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7107-B884-804C-ACED-A57B1F5B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4101"/>
            <a:ext cx="9905998" cy="46642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Mrsa</a:t>
            </a:r>
            <a:r>
              <a:rPr lang="en-US" dirty="0"/>
              <a:t> Transmission Stochastic Compartmental model</a:t>
            </a:r>
          </a:p>
          <a:p>
            <a:pPr lvl="1"/>
            <a:r>
              <a:rPr lang="en-US" dirty="0"/>
              <a:t>S (susceptible) – uncolonized patients</a:t>
            </a:r>
          </a:p>
          <a:p>
            <a:pPr lvl="1"/>
            <a:r>
              <a:rPr lang="en-US" dirty="0"/>
              <a:t>I  (Infected) – colonized patients</a:t>
            </a:r>
          </a:p>
          <a:p>
            <a:pPr lvl="1"/>
            <a:endParaRPr lang="en-US" dirty="0"/>
          </a:p>
          <a:p>
            <a:r>
              <a:rPr lang="en-US" dirty="0"/>
              <a:t>Model assumptions</a:t>
            </a:r>
          </a:p>
          <a:p>
            <a:pPr lvl="1"/>
            <a:r>
              <a:rPr lang="en-US" dirty="0"/>
              <a:t>Homogenous mixing (mass action) of patients</a:t>
            </a:r>
          </a:p>
          <a:p>
            <a:pPr lvl="1"/>
            <a:r>
              <a:rPr lang="en-US" dirty="0"/>
              <a:t>Patients are only colonized by other patients</a:t>
            </a:r>
          </a:p>
          <a:p>
            <a:pPr lvl="1"/>
            <a:r>
              <a:rPr lang="en-US" dirty="0"/>
              <a:t>Colonized patients are not treated (natural de-colonization only)</a:t>
            </a:r>
          </a:p>
          <a:p>
            <a:pPr lvl="1"/>
            <a:r>
              <a:rPr lang="en-US" dirty="0"/>
              <a:t>Closed hospital model</a:t>
            </a:r>
          </a:p>
          <a:p>
            <a:pPr lvl="1"/>
            <a:endParaRPr lang="en-US" dirty="0"/>
          </a:p>
          <a:p>
            <a:r>
              <a:rPr lang="en-US" dirty="0"/>
              <a:t>Model Analysis &amp; Simulations</a:t>
            </a:r>
          </a:p>
          <a:p>
            <a:pPr lvl="1"/>
            <a:r>
              <a:rPr lang="en-US" dirty="0"/>
              <a:t>R package - </a:t>
            </a:r>
            <a:r>
              <a:rPr lang="en-US" dirty="0">
                <a:effectLst/>
              </a:rPr>
              <a:t>Gillespie's Stochastic Simulation Algorithm (SSA)</a:t>
            </a:r>
          </a:p>
        </p:txBody>
      </p:sp>
    </p:spTree>
    <p:extLst>
      <p:ext uri="{BB962C8B-B14F-4D97-AF65-F5344CB8AC3E}">
        <p14:creationId xmlns:p14="http://schemas.microsoft.com/office/powerpoint/2010/main" val="8992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B913-4700-A148-9684-A960F45C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08824"/>
          </a:xfrm>
        </p:spPr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4F1D-A697-0B45-842E-AD714392C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66999"/>
            <a:ext cx="5160135" cy="3124201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𝛃 (beta) – Colonization Rate</a:t>
            </a:r>
          </a:p>
          <a:p>
            <a:pPr lvl="1"/>
            <a:r>
              <a:rPr lang="en-US" dirty="0"/>
              <a:t>𝛄 (gamma) – Decolonization rate</a:t>
            </a:r>
          </a:p>
          <a:p>
            <a:pPr lvl="1"/>
            <a:r>
              <a:rPr lang="en-US" dirty="0"/>
              <a:t>𝛉 (theta) – Death or Discharge</a:t>
            </a:r>
          </a:p>
          <a:p>
            <a:pPr lvl="1"/>
            <a:r>
              <a:rPr lang="en-US" dirty="0"/>
              <a:t>𝛍 (mu) – Admissions who are colonized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E733E-2786-5641-931A-6C66DF66B435}"/>
              </a:ext>
            </a:extLst>
          </p:cNvPr>
          <p:cNvSpPr/>
          <p:nvPr/>
        </p:nvSpPr>
        <p:spPr>
          <a:xfrm>
            <a:off x="2810866" y="483657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8B348-BE55-8C46-AA82-13455CCF644C}"/>
              </a:ext>
            </a:extLst>
          </p:cNvPr>
          <p:cNvSpPr/>
          <p:nvPr/>
        </p:nvSpPr>
        <p:spPr>
          <a:xfrm>
            <a:off x="2773200" y="2888390"/>
            <a:ext cx="1532238" cy="7661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32ED8-4CBB-4843-B0BB-ABB86AB2D5B1}"/>
              </a:ext>
            </a:extLst>
          </p:cNvPr>
          <p:cNvSpPr txBox="1"/>
          <p:nvPr/>
        </p:nvSpPr>
        <p:spPr>
          <a:xfrm>
            <a:off x="3058019" y="2948283"/>
            <a:ext cx="103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</a:t>
            </a:r>
            <a:r>
              <a:rPr lang="en-US" sz="3600" b="1" baseline="-25000" dirty="0"/>
              <a:t> 𝒊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E9AC-F566-C746-858F-B5B80B48C5D4}"/>
              </a:ext>
            </a:extLst>
          </p:cNvPr>
          <p:cNvSpPr txBox="1"/>
          <p:nvPr/>
        </p:nvSpPr>
        <p:spPr>
          <a:xfrm>
            <a:off x="3043146" y="4896463"/>
            <a:ext cx="106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</a:t>
            </a:r>
            <a:r>
              <a:rPr lang="en-US" sz="3600" b="1" baseline="-25000" dirty="0"/>
              <a:t> 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/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DA8E84-3B4A-A243-BFE5-60DACD863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099" y="3214968"/>
                <a:ext cx="3818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/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D2398C-70B2-6E45-AF5B-DEBDDD78B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82" y="5182181"/>
                <a:ext cx="3818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662BF8-E5BE-CF48-8D7B-83E710EF291D}"/>
              </a:ext>
            </a:extLst>
          </p:cNvPr>
          <p:cNvCxnSpPr>
            <a:cxnSpLocks/>
          </p:cNvCxnSpPr>
          <p:nvPr/>
        </p:nvCxnSpPr>
        <p:spPr>
          <a:xfrm>
            <a:off x="4483989" y="4961783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ABDBF2-8A7E-7142-83DE-5CA21F0D95EC}"/>
              </a:ext>
            </a:extLst>
          </p:cNvPr>
          <p:cNvCxnSpPr>
            <a:cxnSpLocks/>
          </p:cNvCxnSpPr>
          <p:nvPr/>
        </p:nvCxnSpPr>
        <p:spPr>
          <a:xfrm>
            <a:off x="4451552" y="3574378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6E3A51-DE95-C341-9448-7DD01C76DBCF}"/>
              </a:ext>
            </a:extLst>
          </p:cNvPr>
          <p:cNvCxnSpPr>
            <a:cxnSpLocks/>
          </p:cNvCxnSpPr>
          <p:nvPr/>
        </p:nvCxnSpPr>
        <p:spPr>
          <a:xfrm>
            <a:off x="4483988" y="5542794"/>
            <a:ext cx="1132669" cy="17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9D67C3-73CA-6046-A112-32BE99FFB6F1}"/>
              </a:ext>
            </a:extLst>
          </p:cNvPr>
          <p:cNvCxnSpPr>
            <a:cxnSpLocks/>
          </p:cNvCxnSpPr>
          <p:nvPr/>
        </p:nvCxnSpPr>
        <p:spPr>
          <a:xfrm flipV="1">
            <a:off x="3591477" y="5791200"/>
            <a:ext cx="0" cy="5860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026E94-B0E1-CB4B-B066-9FA63CD4763A}"/>
              </a:ext>
            </a:extLst>
          </p:cNvPr>
          <p:cNvCxnSpPr>
            <a:cxnSpLocks/>
          </p:cNvCxnSpPr>
          <p:nvPr/>
        </p:nvCxnSpPr>
        <p:spPr>
          <a:xfrm>
            <a:off x="3202751" y="3853031"/>
            <a:ext cx="0" cy="775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4220B-B074-DF4B-AA61-FD4614B79650}"/>
              </a:ext>
            </a:extLst>
          </p:cNvPr>
          <p:cNvCxnSpPr>
            <a:cxnSpLocks/>
          </p:cNvCxnSpPr>
          <p:nvPr/>
        </p:nvCxnSpPr>
        <p:spPr>
          <a:xfrm flipV="1">
            <a:off x="3862597" y="3818214"/>
            <a:ext cx="0" cy="810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59552D-9BBB-794D-B22F-F5A50B02EE7B}"/>
              </a:ext>
            </a:extLst>
          </p:cNvPr>
          <p:cNvCxnSpPr>
            <a:cxnSpLocks/>
          </p:cNvCxnSpPr>
          <p:nvPr/>
        </p:nvCxnSpPr>
        <p:spPr>
          <a:xfrm>
            <a:off x="3535958" y="2021594"/>
            <a:ext cx="0" cy="6454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/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E32107-4F39-4A43-85B2-E4FBA8340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77" y="2039555"/>
                <a:ext cx="39305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/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𝛍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E33F22-F6F3-BA46-9F1B-5D460617A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69" y="5976479"/>
                <a:ext cx="39305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/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𝛄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5725498-2B93-224A-8AA8-D08A5862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10" y="4104619"/>
                <a:ext cx="37863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/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𝛃</m:t>
                      </m:r>
                    </m:oMath>
                  </m:oMathPara>
                </a14:m>
                <a:endParaRPr lang="en-US" b="1" dirty="0"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2D828D-6489-134B-A26F-704A29FA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2" y="4017128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BC7286-22C7-8749-A525-427E049430FB}"/>
              </a:ext>
            </a:extLst>
          </p:cNvPr>
          <p:cNvCxnSpPr>
            <a:cxnSpLocks/>
          </p:cNvCxnSpPr>
          <p:nvPr/>
        </p:nvCxnSpPr>
        <p:spPr>
          <a:xfrm>
            <a:off x="4437665" y="2993367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E82E0D-CC6A-8142-9AF9-31778A0E52C2}"/>
              </a:ext>
            </a:extLst>
          </p:cNvPr>
          <p:cNvCxnSpPr>
            <a:cxnSpLocks/>
          </p:cNvCxnSpPr>
          <p:nvPr/>
        </p:nvCxnSpPr>
        <p:spPr>
          <a:xfrm>
            <a:off x="1493289" y="3271448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C59BB53-7A30-7B4A-ACBE-34E5F090B85B}"/>
              </a:ext>
            </a:extLst>
          </p:cNvPr>
          <p:cNvCxnSpPr>
            <a:cxnSpLocks/>
          </p:cNvCxnSpPr>
          <p:nvPr/>
        </p:nvCxnSpPr>
        <p:spPr>
          <a:xfrm>
            <a:off x="1493290" y="5266582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6E49742-B46F-5648-8686-DF807EAE8685}"/>
              </a:ext>
            </a:extLst>
          </p:cNvPr>
          <p:cNvCxnSpPr>
            <a:cxnSpLocks/>
          </p:cNvCxnSpPr>
          <p:nvPr/>
        </p:nvCxnSpPr>
        <p:spPr>
          <a:xfrm>
            <a:off x="6616935" y="5959040"/>
            <a:ext cx="1132669" cy="1743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8428227-3532-F040-A560-7BFBAC15D19B}"/>
              </a:ext>
            </a:extLst>
          </p:cNvPr>
          <p:cNvSpPr txBox="1"/>
          <p:nvPr/>
        </p:nvSpPr>
        <p:spPr>
          <a:xfrm>
            <a:off x="7933386" y="5791200"/>
            <a:ext cx="244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Transfers</a:t>
            </a:r>
          </a:p>
        </p:txBody>
      </p:sp>
    </p:spTree>
    <p:extLst>
      <p:ext uri="{BB962C8B-B14F-4D97-AF65-F5344CB8AC3E}">
        <p14:creationId xmlns:p14="http://schemas.microsoft.com/office/powerpoint/2010/main" val="37217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F9B8-CCE9-8044-9E45-B217B92D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 model  (Intra-hospital)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5285-DEE7-9C4C-9175-99E6C0E8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Simulations using </a:t>
            </a:r>
            <a:r>
              <a:rPr lang="en-US" dirty="0" err="1"/>
              <a:t>GillespieSSA</a:t>
            </a:r>
            <a:r>
              <a:rPr lang="en-US" dirty="0"/>
              <a:t> (R package software)</a:t>
            </a:r>
          </a:p>
          <a:p>
            <a:pPr lvl="1"/>
            <a:r>
              <a:rPr lang="en-US" dirty="0"/>
              <a:t>100 patients (99 susceptible / 1 infected)</a:t>
            </a:r>
          </a:p>
          <a:p>
            <a:pPr lvl="1"/>
            <a:r>
              <a:rPr lang="en-US" dirty="0"/>
              <a:t>100 simulations (500 time steps per simulation)</a:t>
            </a:r>
          </a:p>
          <a:p>
            <a:pPr lvl="1"/>
            <a:r>
              <a:rPr lang="en-US" dirty="0"/>
              <a:t>Studied a range of patient colonization rates 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52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2F72-0D08-E14D-852A-7CBFEF7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9942"/>
            <a:ext cx="9905998" cy="889461"/>
          </a:xfrm>
        </p:spPr>
        <p:txBody>
          <a:bodyPr/>
          <a:lstStyle/>
          <a:p>
            <a:r>
              <a:rPr lang="en-US" dirty="0"/>
              <a:t>SIS Model Results (Matt)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7B433-2AB6-924E-95A6-3DAB96A1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0" y="1441449"/>
            <a:ext cx="37084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C670F-C7D3-E145-8E44-B3911B3C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455056"/>
            <a:ext cx="3708400" cy="222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02A1D-C504-604F-8CCB-92AD8564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80" y="1455056"/>
            <a:ext cx="37084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8EE71-3281-FA46-BA7F-5EE8EA5BA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20" y="4185558"/>
            <a:ext cx="3708400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4EF27-AE67-E846-9172-721A31933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80" y="4185558"/>
            <a:ext cx="370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3423-34D7-CD45-8391-9190F76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0107"/>
          </a:xfrm>
        </p:spPr>
        <p:txBody>
          <a:bodyPr/>
          <a:lstStyle/>
          <a:p>
            <a:r>
              <a:rPr lang="en-US" dirty="0"/>
              <a:t>SIS inter-hospital network model (Matt)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DD7E-ECB9-B847-80E0-D40FB7C8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8497"/>
            <a:ext cx="9905998" cy="41427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 Objective:</a:t>
            </a:r>
          </a:p>
          <a:p>
            <a:pPr lvl="1"/>
            <a:r>
              <a:rPr lang="en-US" dirty="0"/>
              <a:t>Implement sis network network model for hospital patient transfers</a:t>
            </a:r>
          </a:p>
          <a:p>
            <a:pPr lvl="1"/>
            <a:r>
              <a:rPr lang="en-US" dirty="0"/>
              <a:t>Study a range of the colonization rates (R0)</a:t>
            </a:r>
          </a:p>
          <a:p>
            <a:pPr lvl="1"/>
            <a:r>
              <a:rPr lang="en-US" dirty="0"/>
              <a:t>Compare the disease spread across different Random network structures</a:t>
            </a:r>
          </a:p>
          <a:p>
            <a:pPr lvl="2"/>
            <a:r>
              <a:rPr lang="en-US" dirty="0" err="1"/>
              <a:t>Erdos-Renyi</a:t>
            </a:r>
            <a:endParaRPr lang="en-US" dirty="0"/>
          </a:p>
          <a:p>
            <a:pPr lvl="2"/>
            <a:r>
              <a:rPr lang="en-US" dirty="0" err="1"/>
              <a:t>Barabasi</a:t>
            </a:r>
            <a:r>
              <a:rPr lang="en-US" dirty="0"/>
              <a:t> (Preferential Attachment) </a:t>
            </a:r>
          </a:p>
          <a:p>
            <a:pPr lvl="2"/>
            <a:r>
              <a:rPr lang="en-US" dirty="0">
                <a:effectLst/>
              </a:rPr>
              <a:t>Watts &amp; </a:t>
            </a:r>
            <a:r>
              <a:rPr lang="en-US" dirty="0" err="1">
                <a:effectLst/>
              </a:rPr>
              <a:t>Strogatz</a:t>
            </a:r>
            <a:r>
              <a:rPr lang="en-US" dirty="0"/>
              <a:t> (Small World) </a:t>
            </a:r>
          </a:p>
          <a:p>
            <a:r>
              <a:rPr lang="en-US" dirty="0"/>
              <a:t>Network Parameters</a:t>
            </a:r>
          </a:p>
          <a:p>
            <a:pPr lvl="1"/>
            <a:r>
              <a:rPr lang="en-US" dirty="0"/>
              <a:t>100 nodes (hospitals)</a:t>
            </a:r>
          </a:p>
          <a:p>
            <a:pPr lvl="1"/>
            <a:r>
              <a:rPr lang="en-US" dirty="0"/>
              <a:t>Equal probability of Patient Transfer</a:t>
            </a:r>
          </a:p>
          <a:p>
            <a:pPr lvl="1"/>
            <a:r>
              <a:rPr lang="en-US" dirty="0"/>
              <a:t>Hospitals “infect” Hospitals with similar probabilities as patients to patients</a:t>
            </a:r>
          </a:p>
        </p:txBody>
      </p:sp>
    </p:spTree>
    <p:extLst>
      <p:ext uri="{BB962C8B-B14F-4D97-AF65-F5344CB8AC3E}">
        <p14:creationId xmlns:p14="http://schemas.microsoft.com/office/powerpoint/2010/main" val="133041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E3F6-C363-454C-9042-93228000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Infection Networks (Hitesh)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CAE9-2049-DF48-9B38-9938EFCF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3 graphs here</a:t>
            </a:r>
          </a:p>
        </p:txBody>
      </p:sp>
    </p:spTree>
    <p:extLst>
      <p:ext uri="{BB962C8B-B14F-4D97-AF65-F5344CB8AC3E}">
        <p14:creationId xmlns:p14="http://schemas.microsoft.com/office/powerpoint/2010/main" val="393863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CC2-6415-F64D-B1A2-5A32A9EC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Comparison (R</a:t>
            </a:r>
            <a:r>
              <a:rPr lang="en-US" baseline="-25000" dirty="0"/>
              <a:t>0</a:t>
            </a:r>
            <a:r>
              <a:rPr lang="en-US" dirty="0"/>
              <a:t> = 0.8)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BD73-D8CF-EE46-A9CC-B38ACE01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3 graphs and 3 Plots</a:t>
            </a:r>
          </a:p>
        </p:txBody>
      </p:sp>
    </p:spTree>
    <p:extLst>
      <p:ext uri="{BB962C8B-B14F-4D97-AF65-F5344CB8AC3E}">
        <p14:creationId xmlns:p14="http://schemas.microsoft.com/office/powerpoint/2010/main" val="851782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460</Words>
  <Application>Microsoft Macintosh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Century Gothic</vt:lpstr>
      <vt:lpstr>Mesh</vt:lpstr>
      <vt:lpstr>Dynamics of an Epidemic Network Model</vt:lpstr>
      <vt:lpstr>Background (Matt)</vt:lpstr>
      <vt:lpstr>SIS model  (Intra-hospital) (Matt)</vt:lpstr>
      <vt:lpstr>SIS model  (Intra-hospital) (Matt)</vt:lpstr>
      <vt:lpstr>SIS model  (Intra-hospital) (Matt)</vt:lpstr>
      <vt:lpstr>SIS Model Results (Matt)</vt:lpstr>
      <vt:lpstr>SIS inter-hospital network model (Matt)</vt:lpstr>
      <vt:lpstr>Initial Infection Networks (Hitesh)</vt:lpstr>
      <vt:lpstr>Network Comparison (R0 = 0.8)</vt:lpstr>
      <vt:lpstr>Network Comparison (R0 = 1.0)</vt:lpstr>
      <vt:lpstr>Network Comparison (R0 = 1.2)</vt:lpstr>
      <vt:lpstr>Meta-population network model (Matt)</vt:lpstr>
      <vt:lpstr>Meta-population results (both)</vt:lpstr>
      <vt:lpstr>Discussion &amp; challenges (both)</vt:lpstr>
      <vt:lpstr>Next steps / future work (both)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Model Dynamics</dc:title>
  <dc:creator>Mietchen, Matthew Stephen</dc:creator>
  <cp:lastModifiedBy>Mietchen, Matthew Stephen</cp:lastModifiedBy>
  <cp:revision>24</cp:revision>
  <dcterms:created xsi:type="dcterms:W3CDTF">2019-04-20T20:47:42Z</dcterms:created>
  <dcterms:modified xsi:type="dcterms:W3CDTF">2019-04-22T22:17:59Z</dcterms:modified>
</cp:coreProperties>
</file>